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4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26"/>
  </p:notesMasterIdLst>
  <p:sldIdLst>
    <p:sldId id="256" r:id="rId5"/>
    <p:sldId id="398" r:id="rId6"/>
    <p:sldId id="271" r:id="rId7"/>
    <p:sldId id="272" r:id="rId8"/>
    <p:sldId id="273" r:id="rId9"/>
    <p:sldId id="274" r:id="rId10"/>
    <p:sldId id="289" r:id="rId11"/>
    <p:sldId id="285" r:id="rId12"/>
    <p:sldId id="290" r:id="rId13"/>
    <p:sldId id="286" r:id="rId14"/>
    <p:sldId id="275" r:id="rId15"/>
    <p:sldId id="277" r:id="rId16"/>
    <p:sldId id="284" r:id="rId17"/>
    <p:sldId id="287" r:id="rId18"/>
    <p:sldId id="288" r:id="rId19"/>
    <p:sldId id="282" r:id="rId20"/>
    <p:sldId id="283" r:id="rId21"/>
    <p:sldId id="291" r:id="rId22"/>
    <p:sldId id="293" r:id="rId23"/>
    <p:sldId id="270" r:id="rId24"/>
    <p:sldId id="263" r:id="rId25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FF7C00"/>
    <a:srgbClr val="FFB571"/>
    <a:srgbClr val="FF7900"/>
    <a:srgbClr val="AAAAAA"/>
    <a:srgbClr val="004479"/>
    <a:srgbClr val="407AAA"/>
    <a:srgbClr val="A7B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049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02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48000-DA9F-EC4E-B523-8C052A90EE31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74058-EEFA-1547-9728-76A16B3668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906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57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73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42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45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767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529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323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993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617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40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90638" y="665163"/>
            <a:ext cx="4214812" cy="237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598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84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51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68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41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21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38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4058-EEFA-1547-9728-76A16B36686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2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7">
            <a:extLst>
              <a:ext uri="{FF2B5EF4-FFF2-40B4-BE49-F238E27FC236}">
                <a16:creationId xmlns:a16="http://schemas.microsoft.com/office/drawing/2014/main" id="{7304430A-7FEB-1943-9894-2B29A6D8A8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753428"/>
            <a:ext cx="8212391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14364F3-CF85-D14A-A026-0E62B24981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800" y="234841"/>
            <a:ext cx="8219904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Willkommen an der TU Ilmenau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8083FA9-7C11-B04D-BE6F-500EF6F49D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CD48FCB3-CBCF-6D43-B933-0162EE0E43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90"/>
            <a:ext cx="9144000" cy="26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er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6E3A690-3AA1-5D49-B0DC-E668CEBCC8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6405" y="1635125"/>
            <a:ext cx="2530475" cy="2243138"/>
          </a:xfrm>
          <a:prstGeom prst="rect">
            <a:avLst/>
          </a:prstGeom>
          <a:blipFill>
            <a:blip r:embed="rId2" cstate="print"/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9173A4A9-4265-FF4F-BA6C-64CFA9D5B9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00841" y="1635125"/>
            <a:ext cx="2530475" cy="2243138"/>
          </a:xfrm>
          <a:prstGeom prst="rect">
            <a:avLst/>
          </a:prstGeom>
          <a:blipFill>
            <a:blip r:embed="rId2" cstate="print"/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896F4A59-B539-F74F-B7A6-444BC8C917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5277" y="1635125"/>
            <a:ext cx="2573715" cy="2243138"/>
          </a:xfrm>
          <a:prstGeom prst="rect">
            <a:avLst/>
          </a:prstGeom>
          <a:blipFill>
            <a:blip r:embed="rId2" cstate="print"/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DF1234B-A762-7E47-82C6-B1E8F270A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43F369F7-CD74-DD4A-AF88-751C4DA1EF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53428"/>
            <a:ext cx="8226000" cy="6547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98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CABD2B-C672-E34C-B067-9D6CB97ED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4400"/>
            <a:ext cx="9144000" cy="45232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z="2400" b="1" kern="1200" dirty="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88AD3D1-62BA-BD4B-8B68-9D0177AA4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00" y="233999"/>
            <a:ext cx="8226000" cy="504156"/>
          </a:xfrm>
          <a:prstGeom prst="rect">
            <a:avLst/>
          </a:prstGeom>
        </p:spPr>
        <p:txBody>
          <a:bodyPr lIns="0" tIns="0" bIns="0"/>
          <a:lstStyle>
            <a:lvl1pPr>
              <a:defRPr lang="de-DE" dirty="0">
                <a:solidFill>
                  <a:srgbClr val="FF7900"/>
                </a:solidFill>
                <a:ea typeface="+mn-ea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de-DE" dirty="0"/>
              <a:t>Kapiteltitel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749F7B-0D8A-F24D-BFD7-7518849DE3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60267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139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F2157E-484D-E841-9204-98336FAC2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8000" y="4673350"/>
            <a:ext cx="661260" cy="273844"/>
          </a:xfrm>
        </p:spPr>
        <p:txBody>
          <a:bodyPr/>
          <a:lstStyle/>
          <a:p>
            <a:fld id="{C8083FA9-7C11-B04D-BE6F-500EF6F49D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5C0B0E4-BEF6-FA46-B4F1-507CEFFF6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" y="234000"/>
            <a:ext cx="8226000" cy="504156"/>
          </a:xfrm>
        </p:spPr>
        <p:txBody>
          <a:bodyPr tIns="0" bIns="0"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spc="-5" dirty="0"/>
              <a:t>Vielen Dank!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39BE90-B16C-0D46-86B3-AAA7CF686753}"/>
              </a:ext>
            </a:extLst>
          </p:cNvPr>
          <p:cNvSpPr/>
          <p:nvPr userDrawn="1"/>
        </p:nvSpPr>
        <p:spPr>
          <a:xfrm>
            <a:off x="458112" y="778482"/>
            <a:ext cx="8304887" cy="30705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ts val="2300"/>
              </a:lnSpc>
            </a:pPr>
            <a:r>
              <a:rPr lang="de-DE" sz="1400" kern="1200" dirty="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Vorname.Nachname@tu-ilmenau.de  |  </a:t>
            </a:r>
            <a:r>
              <a:rPr lang="de-DE" sz="1400" kern="1200" dirty="0" err="1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www.tu-ilmenau.de</a:t>
            </a:r>
            <a:endParaRPr lang="de-DE" sz="1400" kern="1200" dirty="0">
              <a:solidFill>
                <a:srgbClr val="0033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48228AA-7BCB-284F-9669-D47C02856870}"/>
              </a:ext>
            </a:extLst>
          </p:cNvPr>
          <p:cNvSpPr txBox="1"/>
          <p:nvPr userDrawn="1"/>
        </p:nvSpPr>
        <p:spPr>
          <a:xfrm>
            <a:off x="454848" y="1131342"/>
            <a:ext cx="8254996" cy="23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de-DE" sz="600" b="1" dirty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Bildnachweis: </a:t>
            </a:r>
            <a:r>
              <a:rPr lang="de-DE" sz="600" dirty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 1: Chris Liebold, Folie 2,5,6,9: Michael Reichel,</a:t>
            </a:r>
            <a:r>
              <a:rPr lang="de-DE" sz="600" baseline="0" dirty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Folie 10: </a:t>
            </a:r>
            <a:r>
              <a:rPr lang="de-DE" sz="600" baseline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helibild</a:t>
            </a:r>
            <a:endParaRPr lang="de-DE" sz="600" dirty="0">
              <a:solidFill>
                <a:srgbClr val="AAA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34CCD3-3EFA-4C48-B5AF-AAE32E0556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384"/>
            <a:ext cx="9144000" cy="30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Spalter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ACB0FC20-B3FB-E945-A9DE-0B4684EC1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635125"/>
            <a:ext cx="3977849" cy="255111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lang="de-DE" sz="2000" b="0" i="0" kern="1200" spc="-5" dirty="0">
                <a:solidFill>
                  <a:srgbClr val="00335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de-DE"/>
              <a:t>Bild durch Klicken auf Symbol in Bildmitte hinzufügen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0772B7E-51B9-5C43-82BC-679BBDE28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112" y="753428"/>
            <a:ext cx="82362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Folienuntertitel durch Klicken bearbeiten</a:t>
            </a:r>
          </a:p>
        </p:txBody>
      </p:sp>
      <p:sp>
        <p:nvSpPr>
          <p:cNvPr id="11" name="Titelplatzhalter 3">
            <a:extLst>
              <a:ext uri="{FF2B5EF4-FFF2-40B4-BE49-F238E27FC236}">
                <a16:creationId xmlns:a16="http://schemas.microsoft.com/office/drawing/2014/main" id="{5AAE728B-233F-F346-ACD1-56669BDA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13" y="326453"/>
            <a:ext cx="7144053" cy="40798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C6BFC8C8-963C-D344-ABB9-460DC1C04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1" y="1634397"/>
            <a:ext cx="3977849" cy="2606403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000" b="0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endParaRPr lang="de-DE" sz="1600" b="1" spc="-5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453AEA-BFC6-354C-8232-68C9DEE2D57B}"/>
              </a:ext>
            </a:extLst>
          </p:cNvPr>
          <p:cNvSpPr txBox="1">
            <a:spLocks/>
          </p:cNvSpPr>
          <p:nvPr userDrawn="1"/>
        </p:nvSpPr>
        <p:spPr>
          <a:xfrm>
            <a:off x="8043826" y="4552636"/>
            <a:ext cx="66126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083FA9-7C11-B04D-BE6F-500EF6F49D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912C4F2-5BC9-3843-9773-4EC6DD7E4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8179" y="4551053"/>
            <a:ext cx="5125074" cy="274637"/>
          </a:xfrm>
          <a:prstGeom prst="rect">
            <a:avLst/>
          </a:prstGeom>
        </p:spPr>
        <p:txBody>
          <a:bodyPr vert="horz" lIns="1800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Jahresabschluss 2022 | 19.12.2022 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9818A94-25FE-6241-B3C6-131E40A8C328}"/>
              </a:ext>
            </a:extLst>
          </p:cNvPr>
          <p:cNvCxnSpPr/>
          <p:nvPr userDrawn="1"/>
        </p:nvCxnSpPr>
        <p:spPr>
          <a:xfrm>
            <a:off x="0" y="1135416"/>
            <a:ext cx="7602166" cy="0"/>
          </a:xfrm>
          <a:prstGeom prst="line">
            <a:avLst/>
          </a:prstGeom>
          <a:ln w="12700" cap="rnd">
            <a:solidFill>
              <a:srgbClr val="F49D1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4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8083FA9-7C11-B04D-BE6F-500EF6F49D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DDF78BE-0D35-D542-88A7-2B4794BE2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04" y="1635124"/>
            <a:ext cx="4047699" cy="2551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12700" marR="0" lvl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2-Spalter 50/50, Arial 16 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br>
              <a:rPr lang="de-DE" sz="1600" dirty="0">
                <a:latin typeface="Arial"/>
                <a:cs typeface="Arial"/>
              </a:rPr>
            </a:b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asimincilia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.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Nemquaectur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la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conserspist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quodis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ilicilles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acestrum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nempore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volupta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nestiorunti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denia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Mustertext.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ACB0FC20-B3FB-E945-A9DE-0B4684EC1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635125"/>
            <a:ext cx="3977849" cy="25511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de-DE" sz="2000" kern="1200" spc="-5" dirty="0">
                <a:solidFill>
                  <a:srgbClr val="00335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0772B7E-51B9-5C43-82BC-679BBDE28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A2E4ED7-C201-2E4B-8825-758C118A73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 baseline="0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48FCB3-CBCF-6D43-B933-0162EE0E435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24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DA086B3-B326-6541-B563-D8DAB9CD0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1" y="1634397"/>
            <a:ext cx="8226000" cy="2606403"/>
          </a:xfrm>
          <a:prstGeom prst="rect">
            <a:avLst/>
          </a:prstGeom>
        </p:spPr>
        <p:txBody>
          <a:bodyPr lIns="0" tIns="0" rIns="0" bIns="0" numCol="2" spcCol="288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2-Spalter nur Text 5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 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b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 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843737E-21F7-8944-9606-A743225B6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6" name="Textplatzhalter 27">
            <a:extLst>
              <a:ext uri="{FF2B5EF4-FFF2-40B4-BE49-F238E27FC236}">
                <a16:creationId xmlns:a16="http://schemas.microsoft.com/office/drawing/2014/main" id="{DADCBEDC-B3C5-5641-9841-DEF72F3A31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3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9ECD36-2254-0142-8E1D-ED783B9F55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65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DA086B3-B326-6541-B563-D8DAB9CD0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1" y="1634397"/>
            <a:ext cx="8226000" cy="2606403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1-Spalter nur Text 5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 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b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843737E-21F7-8944-9606-A743225B6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6" name="Textplatzhalter 27">
            <a:extLst>
              <a:ext uri="{FF2B5EF4-FFF2-40B4-BE49-F238E27FC236}">
                <a16:creationId xmlns:a16="http://schemas.microsoft.com/office/drawing/2014/main" id="{DADCBEDC-B3C5-5641-9841-DEF72F3A31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3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9ECD36-2254-0142-8E1D-ED783B9F55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8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Überschrift + 1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DA086B3-B326-6541-B563-D8DAB9CD0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1" y="972001"/>
            <a:ext cx="8226000" cy="3268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3359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1-Spalter nur Text ohne 2. Überschrift 5</a:t>
            </a:r>
            <a:r>
              <a:rPr lang="de-DE" sz="1600" b="1" dirty="0">
                <a:solidFill>
                  <a:srgbClr val="003358"/>
                </a:solidFill>
                <a:latin typeface="Arial"/>
                <a:cs typeface="Arial"/>
              </a:rPr>
              <a:t> PT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, ZAB 23</a:t>
            </a:r>
            <a:r>
              <a:rPr lang="de-DE" sz="1600" b="1" dirty="0">
                <a:latin typeface="Arial"/>
                <a:cs typeface="Arial"/>
              </a:rPr>
              <a:t> </a:t>
            </a:r>
            <a:br>
              <a:rPr lang="de-DE" sz="1600" b="1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reatur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eatius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nonectem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ressit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ne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peritaquae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quas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niminctet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sojpi</a:t>
            </a:r>
            <a:r>
              <a:rPr lang="de-DE" sz="1600" dirty="0">
                <a:solidFill>
                  <a:srgbClr val="003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br>
              <a:rPr lang="de-DE" sz="1600" b="1" spc="-5" dirty="0">
                <a:solidFill>
                  <a:srgbClr val="003358"/>
                </a:solidFill>
                <a:latin typeface="Arial"/>
                <a:cs typeface="Arial"/>
              </a:rPr>
            </a:b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843737E-21F7-8944-9606-A743225B6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34841"/>
            <a:ext cx="8226000" cy="51858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9ECD36-2254-0142-8E1D-ED783B9F550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58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er 2 Bil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B7343536-34A5-574C-AF95-B76F3CF55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275" y="1635125"/>
            <a:ext cx="2555429" cy="22431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 marR="0" lvl="0" indent="0" algn="l" defTabSz="685800" rtl="0" eaLnBrk="1" fontAlgn="auto" latinLnBrk="0" hangingPunct="1">
              <a:lnSpc>
                <a:spcPts val="23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Das </a:t>
            </a:r>
            <a:r>
              <a:rPr lang="de-DE" sz="1600" spc="-20" dirty="0" err="1">
                <a:solidFill>
                  <a:srgbClr val="003358"/>
                </a:solidFill>
                <a:latin typeface="Arial"/>
                <a:cs typeface="Arial"/>
              </a:rPr>
              <a:t>reatur</a:t>
            </a:r>
            <a:r>
              <a:rPr lang="de-DE" sz="1600" spc="-20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cor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aut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eatius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nonectem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quo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bla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parciam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es ne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peritaquae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quas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niminctet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offic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temporum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siminciet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volor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mos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et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andae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qui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quaspeum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alitint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,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omnis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eum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rest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3358"/>
                </a:solidFill>
                <a:latin typeface="Arial"/>
                <a:cs typeface="Arial"/>
              </a:rPr>
              <a:t>fuga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Mustertext.</a:t>
            </a:r>
            <a:endParaRPr lang="de-DE" sz="1600" b="1" spc="-5" dirty="0">
              <a:solidFill>
                <a:srgbClr val="003358"/>
              </a:solidFill>
              <a:latin typeface="Arial"/>
              <a:cs typeface="Arial"/>
            </a:endParaRP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1213877C-410E-2F4E-9E98-196ED7BE56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0" y="234841"/>
            <a:ext cx="8204398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9" name="Textplatzhalter 27">
            <a:extLst>
              <a:ext uri="{FF2B5EF4-FFF2-40B4-BE49-F238E27FC236}">
                <a16:creationId xmlns:a16="http://schemas.microsoft.com/office/drawing/2014/main" id="{8A180610-C48A-CF45-ACC6-693F215C4A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20" name="Bildplatzhalter 13">
            <a:extLst>
              <a:ext uri="{FF2B5EF4-FFF2-40B4-BE49-F238E27FC236}">
                <a16:creationId xmlns:a16="http://schemas.microsoft.com/office/drawing/2014/main" id="{271E766E-F35D-5140-827C-75A8328C90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6405" y="1635125"/>
            <a:ext cx="2530475" cy="2243138"/>
          </a:xfrm>
          <a:prstGeom prst="rect">
            <a:avLst/>
          </a:prstGeom>
          <a:blipFill>
            <a:blip r:embed="rId2" cstate="print"/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21" name="Bildplatzhalter 13">
            <a:extLst>
              <a:ext uri="{FF2B5EF4-FFF2-40B4-BE49-F238E27FC236}">
                <a16:creationId xmlns:a16="http://schemas.microsoft.com/office/drawing/2014/main" id="{13FB1EE5-195E-F44F-8678-CA8BE1B5F6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00841" y="1635125"/>
            <a:ext cx="2530475" cy="2243138"/>
          </a:xfrm>
          <a:prstGeom prst="rect">
            <a:avLst/>
          </a:prstGeom>
          <a:blipFill>
            <a:blip r:embed="rId2" cstate="print"/>
            <a:stretch>
              <a:fillRect l="207" r="207"/>
            </a:stretch>
          </a:blipFill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A27EF5-6E1D-7C40-8468-13C32F9EB1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2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Aufzählung +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B1CC98-F3AF-C143-BB57-F343EEB47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635125"/>
            <a:ext cx="5448300" cy="24352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98450" indent="-28575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  <a:defRPr sz="1600">
                <a:solidFill>
                  <a:srgbClr val="003359"/>
                </a:solidFill>
              </a:defRPr>
            </a:lvl1pPr>
            <a:lvl2pPr marL="228600" indent="0">
              <a:lnSpc>
                <a:spcPct val="100000"/>
              </a:lnSpc>
              <a:spcBef>
                <a:spcPts val="1080"/>
              </a:spcBef>
              <a:buFontTx/>
              <a:buNone/>
              <a:tabLst>
                <a:tab pos="418465" algn="l"/>
              </a:tabLst>
              <a:defRPr>
                <a:solidFill>
                  <a:srgbClr val="003359"/>
                </a:solidFill>
              </a:defRPr>
            </a:lvl2pPr>
          </a:lstStyle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endParaRPr lang="de-DE" sz="1600" dirty="0">
              <a:latin typeface="Arial"/>
              <a:cs typeface="Arial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11615BC-C060-D84A-8A16-47F17AE5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09572D61-21C7-E94F-915B-84CB1F75C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6879E1F-2F5C-4443-A660-B511066B91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45200" y="1635125"/>
            <a:ext cx="2641600" cy="2435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81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er nur Aufzähl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B1CC98-F3AF-C143-BB57-F343EEB47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635125"/>
            <a:ext cx="8262511" cy="24352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>
                <a:solidFill>
                  <a:srgbClr val="003359"/>
                </a:solidFill>
              </a:defRPr>
            </a:lvl1pPr>
            <a:lvl2pPr marL="417830" marR="0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>
                <a:solidFill>
                  <a:srgbClr val="003359"/>
                </a:solidFill>
              </a:defRPr>
            </a:lvl2pPr>
          </a:lstStyle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marR="0" lvl="1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/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+mn-lt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endParaRPr lang="de-DE" sz="1600" dirty="0">
              <a:latin typeface="Arial"/>
              <a:cs typeface="Arial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11615BC-C060-D84A-8A16-47F17AE5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09572D61-21C7-E94F-915B-84CB1F75C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12" y="753428"/>
            <a:ext cx="8226000" cy="67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Folienuntertitel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5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Überschrift + 1-Spalter nur Aufzähl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/>
          <a:lstStyle/>
          <a:p>
            <a:fld id="{C8083FA9-7C11-B04D-BE6F-500EF6F49D2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B1CC98-F3AF-C143-BB57-F343EEB47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678" y="972000"/>
            <a:ext cx="8262511" cy="3137161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>
                <a:solidFill>
                  <a:srgbClr val="003359"/>
                </a:solidFill>
              </a:defRPr>
            </a:lvl1pPr>
            <a:lvl2pPr marL="228600" marR="0" indent="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8465" algn="l"/>
              </a:tabLst>
              <a:defRPr>
                <a:solidFill>
                  <a:srgbClr val="003359"/>
                </a:solidFill>
              </a:defRPr>
            </a:lvl2pPr>
          </a:lstStyle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Arial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Arial"/>
              <a:cs typeface="Arial"/>
            </a:endParaRPr>
          </a:p>
          <a:p>
            <a:pPr marL="417830" marR="0" lvl="1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/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+mn-lt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AutoNum type="arabicPeriod"/>
              <a:tabLst>
                <a:tab pos="241300" algn="l"/>
              </a:tabLst>
            </a:pP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Arial"/>
                <a:cs typeface="Arial"/>
              </a:rPr>
              <a:t>Mustertext 1.</a:t>
            </a:r>
            <a:r>
              <a:rPr lang="de-DE" sz="1600" spc="-45" dirty="0">
                <a:solidFill>
                  <a:srgbClr val="003358"/>
                </a:solidFill>
                <a:latin typeface="Arial"/>
                <a:cs typeface="Arial"/>
              </a:rPr>
              <a:t> </a:t>
            </a:r>
            <a:r>
              <a:rPr lang="de-DE" sz="1600" dirty="0">
                <a:solidFill>
                  <a:srgbClr val="003358"/>
                </a:solidFill>
                <a:latin typeface="Arial"/>
                <a:cs typeface="Arial"/>
              </a:rPr>
              <a:t>Kategorie, Arial 16, ZAB 30</a:t>
            </a:r>
            <a:endParaRPr lang="de-DE" sz="1600" dirty="0">
              <a:latin typeface="Arial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r>
              <a:rPr lang="de-DE" sz="1600" dirty="0">
                <a:solidFill>
                  <a:srgbClr val="003358"/>
                </a:solidFill>
                <a:latin typeface="+mn-lt"/>
                <a:cs typeface="Arial"/>
              </a:rPr>
              <a:t>Aufzählung 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Mustertext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Lorem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ipsum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dolor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sit</a:t>
            </a:r>
            <a:r>
              <a:rPr lang="de-DE" sz="1600" spc="-5" dirty="0">
                <a:solidFill>
                  <a:srgbClr val="003358"/>
                </a:solidFill>
                <a:latin typeface="+mn-lt"/>
                <a:cs typeface="Arial"/>
              </a:rPr>
              <a:t> </a:t>
            </a:r>
            <a:r>
              <a:rPr lang="de-DE" sz="1600" spc="-5" dirty="0" err="1">
                <a:solidFill>
                  <a:srgbClr val="003358"/>
                </a:solidFill>
                <a:latin typeface="+mn-lt"/>
                <a:cs typeface="Arial"/>
              </a:rPr>
              <a:t>amet</a:t>
            </a:r>
            <a:endParaRPr lang="de-DE" sz="1600" spc="-5" dirty="0">
              <a:solidFill>
                <a:srgbClr val="003358"/>
              </a:solidFill>
              <a:latin typeface="+mn-lt"/>
              <a:cs typeface="Arial"/>
            </a:endParaRPr>
          </a:p>
          <a:p>
            <a:pPr marL="417830" marR="0" lvl="1" indent="-18923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</a:tabLst>
              <a:defRPr/>
            </a:pPr>
            <a:endParaRPr lang="de-DE" sz="1600" spc="-5" dirty="0">
              <a:solidFill>
                <a:srgbClr val="003358"/>
              </a:solidFill>
              <a:latin typeface="+mn-lt"/>
              <a:cs typeface="Arial"/>
            </a:endParaRPr>
          </a:p>
          <a:p>
            <a:pPr marL="417830" lvl="1" indent="-189230">
              <a:lnSpc>
                <a:spcPct val="100000"/>
              </a:lnSpc>
              <a:spcBef>
                <a:spcPts val="1080"/>
              </a:spcBef>
              <a:buChar char="•"/>
              <a:tabLst>
                <a:tab pos="418465" algn="l"/>
              </a:tabLst>
            </a:pPr>
            <a:endParaRPr lang="de-DE" sz="1600" dirty="0">
              <a:latin typeface="Arial"/>
              <a:cs typeface="Arial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11615BC-C060-D84A-8A16-47F17AE54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600" y="234841"/>
            <a:ext cx="8226000" cy="504156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3200" b="1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5803087-CADC-7B48-86B4-F0DE80B44C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58059" y="4679757"/>
            <a:ext cx="5430005" cy="274637"/>
          </a:xfrm>
        </p:spPr>
        <p:txBody>
          <a:bodyPr/>
          <a:lstStyle/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4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000" y="4673350"/>
            <a:ext cx="66126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083FA9-7C11-B04D-BE6F-500EF6F49D2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D8115AD6-9C29-514F-B636-3753A40D3444}"/>
              </a:ext>
            </a:extLst>
          </p:cNvPr>
          <p:cNvSpPr/>
          <p:nvPr/>
        </p:nvSpPr>
        <p:spPr>
          <a:xfrm>
            <a:off x="0" y="45164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E020307-2C4B-064E-8E6B-916D2997EC36}"/>
              </a:ext>
            </a:extLst>
          </p:cNvPr>
          <p:cNvSpPr/>
          <p:nvPr userDrawn="1"/>
        </p:nvSpPr>
        <p:spPr>
          <a:xfrm>
            <a:off x="0" y="45164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323844-2DE0-6549-BCD6-CBF4B20B75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82886" y="4601420"/>
            <a:ext cx="2023268" cy="476063"/>
          </a:xfrm>
          <a:prstGeom prst="rect">
            <a:avLst/>
          </a:prstGeom>
        </p:spPr>
      </p:pic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7DB557C9-C2CD-C245-82F3-61BC8B45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12" y="234001"/>
            <a:ext cx="8246975" cy="565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072F4E-5E18-FA48-9E6A-CDD7D217E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059" y="4679757"/>
            <a:ext cx="543000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e-DE"/>
              <a:t>Harry Hoffmann, Simon Oertel, Philipp Poschmann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8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70" r:id="rId3"/>
    <p:sldLayoutId id="2147483677" r:id="rId4"/>
    <p:sldLayoutId id="2147483678" r:id="rId5"/>
    <p:sldLayoutId id="2147483671" r:id="rId6"/>
    <p:sldLayoutId id="2147483672" r:id="rId7"/>
    <p:sldLayoutId id="2147483679" r:id="rId8"/>
    <p:sldLayoutId id="2147483680" r:id="rId9"/>
    <p:sldLayoutId id="2147483673" r:id="rId10"/>
    <p:sldLayoutId id="2147483674" r:id="rId11"/>
    <p:sldLayoutId id="2147483676" r:id="rId12"/>
    <p:sldLayoutId id="2147483681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79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465" userDrawn="1">
          <p15:clr>
            <a:srgbClr val="F26B43"/>
          </p15:clr>
        </p15:guide>
        <p15:guide id="4" orient="horz" pos="3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farm-thueringe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000" dirty="0"/>
              <a:t>Fakten, Erfahrungen und Perspektiven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4-Tage-Woche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42507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Die 4-Tage-Woche in der Forschung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Mitarbeiter:innen</a:t>
            </a:r>
            <a:r>
              <a:rPr lang="de-DE" dirty="0"/>
              <a:t> bevorzugen die Idee einer 4-Tage-Arbeitswoche (im Vergleich zur traditionellen 5-Tage-Arbeitswoche) sogar ohne eine Reduzierung der Arbeitszeit (Newman &amp; Frost, 1975; Allen &amp; Hawes, 1979; Golden, 2012)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Die Auswirkungen der 4-Tage-Arbeitswoche auf die Produktivität sind uneinheitlich (Delaney &amp; Casey, 2022; Golden, 2012)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418675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Wie sieht es in Thüringen aus? (</a:t>
            </a:r>
            <a:r>
              <a:rPr lang="de-DE" b="1" dirty="0">
                <a:hlinkClick r:id="rId3"/>
              </a:rPr>
              <a:t>https://innofarm-thueringen.org/</a:t>
            </a:r>
            <a:r>
              <a:rPr lang="de-DE" b="1" dirty="0"/>
              <a:t>)</a:t>
            </a:r>
            <a:endParaRPr lang="de-DE" dirty="0"/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Erfahrungen (vorläufige Befunde)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0155D1-A037-E02E-C0E3-7BA0C2693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2" t="11446" r="16986" b="4566"/>
          <a:stretch/>
        </p:blipFill>
        <p:spPr>
          <a:xfrm>
            <a:off x="438678" y="1441873"/>
            <a:ext cx="3707705" cy="2641945"/>
          </a:xfrm>
          <a:prstGeom prst="rect">
            <a:avLst/>
          </a:prstGeom>
        </p:spPr>
      </p:pic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B5D26C6-A027-8F66-EC78-D70AF051BEFC}"/>
              </a:ext>
            </a:extLst>
          </p:cNvPr>
          <p:cNvSpPr txBox="1">
            <a:spLocks/>
          </p:cNvSpPr>
          <p:nvPr/>
        </p:nvSpPr>
        <p:spPr>
          <a:xfrm>
            <a:off x="4304159" y="1441873"/>
            <a:ext cx="4168812" cy="20428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 algn="l" defTabSz="685800" rtl="0" eaLnBrk="1" latinLnBrk="0" hangingPunct="1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 kern="120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marR="0" indent="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8465" algn="l"/>
              </a:tabLst>
              <a:defRPr sz="1800" kern="1200">
                <a:solidFill>
                  <a:srgbClr val="0033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None/>
            </a:pPr>
            <a:r>
              <a:rPr lang="de-DE" dirty="0">
                <a:sym typeface="Wingdings" panose="05000000000000000000" pitchFamily="2" charset="2"/>
              </a:rPr>
              <a:t>Befragungen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138 Unternehmen in Thüringen (KMU)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Rücklauf ~25%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2 KMU aus dem Projekt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209 </a:t>
            </a:r>
            <a:r>
              <a:rPr lang="de-DE" dirty="0" err="1">
                <a:sym typeface="Wingdings" panose="05000000000000000000" pitchFamily="2" charset="2"/>
              </a:rPr>
              <a:t>Mitarbeiter:innen</a:t>
            </a:r>
            <a:r>
              <a:rPr lang="de-DE" dirty="0">
                <a:sym typeface="Wingdings" panose="05000000000000000000" pitchFamily="2" charset="2"/>
              </a:rPr>
              <a:t> der TU Ilmenau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367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9" y="972000"/>
            <a:ext cx="4477354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Was sagen die Thüringer KMU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Großes Interesse gerade bei Familienunternehmen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Unternehmen, die nach 2010 gegründet wurden (Befund robust…ABER Gründungsphasen sind unterschiedlich)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Umsatz spielt eine Rolle (Umsetzbarkeit)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dirty="0"/>
              <a:t>Unternehmen des Versorgungssektors (Umsetzbarkeit) und im Gesundheitssektor (Fachkräftemangel) haben Interesse</a:t>
            </a:r>
          </a:p>
          <a:p>
            <a:pPr marL="12700" lvl="0" indent="0">
              <a:buNone/>
            </a:pPr>
            <a:endParaRPr lang="de-DE" dirty="0"/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Erfahrungen (vorläufige Befunde)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63865-88E3-514F-9558-FA41EEB03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2"/>
          <a:stretch/>
        </p:blipFill>
        <p:spPr bwMode="auto">
          <a:xfrm>
            <a:off x="5089956" y="745425"/>
            <a:ext cx="3806866" cy="36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8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Erfahrungen (vorläufige Befunde)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84CA89CE-79D8-E4F0-E3B7-CD188BCAAFE0}"/>
              </a:ext>
            </a:extLst>
          </p:cNvPr>
          <p:cNvSpPr txBox="1">
            <a:spLocks/>
          </p:cNvSpPr>
          <p:nvPr/>
        </p:nvSpPr>
        <p:spPr>
          <a:xfrm>
            <a:off x="591078" y="1124400"/>
            <a:ext cx="8262511" cy="20428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 algn="l" defTabSz="685800" rtl="0" eaLnBrk="1" latinLnBrk="0" hangingPunct="1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 kern="120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marR="0" indent="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8465" algn="l"/>
              </a:tabLst>
              <a:defRPr sz="1800" kern="1200">
                <a:solidFill>
                  <a:srgbClr val="0033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None/>
            </a:pPr>
            <a:r>
              <a:rPr lang="de-DE" b="1" dirty="0"/>
              <a:t>Zoomen wir etwas rein… </a:t>
            </a:r>
            <a:endParaRPr lang="de-DE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u="sng" dirty="0"/>
              <a:t>Geringere Störungen:</a:t>
            </a:r>
            <a:r>
              <a:rPr lang="de-DE" dirty="0"/>
              <a:t> Mit der neuen Regelung werden </a:t>
            </a:r>
            <a:r>
              <a:rPr lang="de-DE" dirty="0" err="1"/>
              <a:t>Mitarbeiter:innen</a:t>
            </a:r>
            <a:r>
              <a:rPr lang="de-DE" dirty="0"/>
              <a:t> am Arbeitsplatz weniger gestört 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u="sng" dirty="0"/>
              <a:t>Weniger Krankheitstage:</a:t>
            </a:r>
            <a:r>
              <a:rPr lang="de-DE" dirty="0"/>
              <a:t> Die Umstellung führt zu Rückgang des Krankenstandes um bis zu 80%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u="sng" dirty="0"/>
              <a:t>Kontinuität bei Flexibilität:</a:t>
            </a:r>
            <a:r>
              <a:rPr lang="de-DE" dirty="0"/>
              <a:t> Bei bereits flexibel gestalteten Arbeitsplätzen bleibt trotz der organisatorischen Umstellung vieles beim Alten.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u="sng" dirty="0"/>
              <a:t>Allgemeines Betriebsklima:</a:t>
            </a:r>
            <a:r>
              <a:rPr lang="de-DE" dirty="0"/>
              <a:t> Positive Auswirkung auf Betriebsklima (</a:t>
            </a:r>
            <a:r>
              <a:rPr lang="de-DE" dirty="0" err="1"/>
              <a:t>Mitarbeiter:innen</a:t>
            </a:r>
            <a:r>
              <a:rPr lang="de-DE" dirty="0"/>
              <a:t> fühlen sich agiler und fokussierter bei ihrer Arbeit und im Privaten)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u="sng" dirty="0"/>
              <a:t>Monetäre Aspekte:</a:t>
            </a:r>
            <a:r>
              <a:rPr lang="de-DE" dirty="0"/>
              <a:t> Pendelkosten</a:t>
            </a:r>
          </a:p>
          <a:p>
            <a:pPr marL="12700" indent="0">
              <a:buNone/>
            </a:pPr>
            <a:endParaRPr lang="de-DE" dirty="0"/>
          </a:p>
          <a:p>
            <a:pPr marL="2984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94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Erfahrungen (vorläufige Befunde)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84CA89CE-79D8-E4F0-E3B7-CD188BCAAFE0}"/>
              </a:ext>
            </a:extLst>
          </p:cNvPr>
          <p:cNvSpPr txBox="1">
            <a:spLocks/>
          </p:cNvSpPr>
          <p:nvPr/>
        </p:nvSpPr>
        <p:spPr>
          <a:xfrm>
            <a:off x="591078" y="1124400"/>
            <a:ext cx="8262511" cy="20428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 algn="l" defTabSz="685800" rtl="0" eaLnBrk="1" latinLnBrk="0" hangingPunct="1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 kern="120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marR="0" indent="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8465" algn="l"/>
              </a:tabLst>
              <a:defRPr sz="1800" kern="1200">
                <a:solidFill>
                  <a:srgbClr val="0033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None/>
            </a:pPr>
            <a:r>
              <a:rPr lang="de-DE" b="1" dirty="0"/>
              <a:t>Zoomen wir etwas rein… </a:t>
            </a:r>
            <a:endParaRPr lang="de-DE" dirty="0"/>
          </a:p>
          <a:p>
            <a:pPr marL="12700" indent="0">
              <a:buNone/>
            </a:pPr>
            <a:r>
              <a:rPr lang="de-DE" dirty="0"/>
              <a:t>ABER:</a:t>
            </a:r>
          </a:p>
          <a:p>
            <a:pPr marL="298450" lvl="3" indent="-28575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tabLst>
                <a:tab pos="241300" algn="l"/>
              </a:tabLst>
            </a:pPr>
            <a:r>
              <a:rPr lang="de-DE" sz="1600" u="sng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Bewältigung externer Herausforderungen:</a:t>
            </a:r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Berücksichtigung externer Zeitpläne, wie KITA- und Schulzeiten, stellt eine besondere Herausforderung dar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u="sng" dirty="0"/>
              <a:t>Keine Veränderung bei Bewerbungen:</a:t>
            </a:r>
            <a:r>
              <a:rPr lang="de-DE" dirty="0"/>
              <a:t> Bisher hat die 4-Tage-Woche keinen Einfluss auf die Anzahl der Bewerbungen gehabt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u="sng" dirty="0"/>
              <a:t>Voraussetzungen der Implementierung:</a:t>
            </a:r>
            <a:r>
              <a:rPr lang="de-DE" dirty="0"/>
              <a:t> Die Mindestgröße jeder Abteilung und die Abdeckung der Betriebszeiten sind essentiell für die erfolgreiche Implementierung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847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Erfahrungen (vorläufige Befunde)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84CA89CE-79D8-E4F0-E3B7-CD188BCAAFE0}"/>
              </a:ext>
            </a:extLst>
          </p:cNvPr>
          <p:cNvSpPr txBox="1">
            <a:spLocks/>
          </p:cNvSpPr>
          <p:nvPr/>
        </p:nvSpPr>
        <p:spPr>
          <a:xfrm>
            <a:off x="591078" y="959147"/>
            <a:ext cx="3330927" cy="2042803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241300" indent="-228600" algn="l" defTabSz="685800" rtl="0" eaLnBrk="1" latinLnBrk="0" hangingPunct="1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buFont typeface="Wingdings" panose="05000000000000000000" pitchFamily="2" charset="2"/>
              <a:buAutoNum type="arabicPeriod"/>
              <a:tabLst>
                <a:tab pos="241300" algn="l"/>
              </a:tabLst>
              <a:defRPr sz="1600" kern="1200">
                <a:solidFill>
                  <a:srgbClr val="0033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marR="0" indent="0" algn="l" defTabSz="6858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8465" algn="l"/>
              </a:tabLst>
              <a:defRPr sz="1800" kern="1200">
                <a:solidFill>
                  <a:srgbClr val="0033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None/>
            </a:pPr>
            <a:r>
              <a:rPr lang="de-DE" b="1" dirty="0"/>
              <a:t>Die eigene Haustür…</a:t>
            </a:r>
            <a:endParaRPr lang="de-DE" dirty="0"/>
          </a:p>
          <a:p>
            <a:pPr marL="298450" lvl="3" indent="-28575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tabLst>
                <a:tab pos="241300" algn="l"/>
              </a:tabLst>
            </a:pPr>
            <a:r>
              <a:rPr lang="de-DE" sz="14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Befragung von 209 </a:t>
            </a:r>
            <a:r>
              <a:rPr lang="de-DE" sz="1400" dirty="0" err="1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Mitarbeiter:innen</a:t>
            </a:r>
            <a:r>
              <a:rPr lang="de-DE" sz="14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TU Ilmenau</a:t>
            </a:r>
          </a:p>
          <a:p>
            <a:pPr marL="298450" lvl="3" indent="-28575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tabLst>
                <a:tab pos="241300" algn="l"/>
              </a:tabLst>
            </a:pPr>
            <a:r>
              <a:rPr lang="de-DE" sz="14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Einfluss der Arbeitsgestaltung: Eine Erhöhung des Einflusses auf die Arbeitsgestaltung ist signifikant mit einer geringeren wahrgenommenen Arbeitsbelastung verbunden</a:t>
            </a:r>
          </a:p>
          <a:p>
            <a:pPr marL="298450" lvl="3" indent="-285750">
              <a:lnSpc>
                <a:spcPct val="100000"/>
              </a:lnSpc>
              <a:spcBef>
                <a:spcPts val="1180"/>
              </a:spcBef>
              <a:buClr>
                <a:srgbClr val="FF7900"/>
              </a:buClr>
              <a:tabLst>
                <a:tab pos="241300" algn="l"/>
              </a:tabLst>
            </a:pPr>
            <a:r>
              <a:rPr lang="de-DE" sz="14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 Bedeutung der TU Ilmenau: Je stärker die </a:t>
            </a:r>
            <a:r>
              <a:rPr lang="de-DE" sz="1400" dirty="0" err="1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4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ihre Arbeit an der TU Ilmenau als persönlich bedeutend erachten, desto geringer ist die wahrgenommene Arbeitsbelastung</a:t>
            </a:r>
            <a:endParaRPr lang="de-DE" sz="1400" dirty="0">
              <a:solidFill>
                <a:srgbClr val="00335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7C5436B-6F6C-8FF0-9D02-FBC68F1F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"/>
          <a:stretch/>
        </p:blipFill>
        <p:spPr bwMode="auto">
          <a:xfrm>
            <a:off x="4125415" y="959147"/>
            <a:ext cx="4738844" cy="28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8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Geringere Störungen, Weniger Krankheitstage, Flexible Arbeitszeiten: Diese Punkte decken sich mit der Forschung, die darauf hindeutet, dass eine 4-Tage-Woche positive Auswirkungen auf die Produktivität (haben kann) und das Wohlbefinden der </a:t>
            </a:r>
            <a:r>
              <a:rPr lang="de-DE" dirty="0" err="1"/>
              <a:t>Mitarbeiter:innen</a:t>
            </a:r>
            <a:r>
              <a:rPr lang="de-DE" dirty="0"/>
              <a:t> häufig steigert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Keine Veränderung bei Bewerbungen: Dieser Befund steht im Gegensatz zu einigen Studien, die darauf hinweisen, dass flexible Arbeitszeiten die Attraktivität eines Unternehmens für potenzielle </a:t>
            </a:r>
            <a:r>
              <a:rPr lang="de-DE" dirty="0" err="1"/>
              <a:t>Bewerber:innen</a:t>
            </a:r>
            <a:r>
              <a:rPr lang="de-DE" dirty="0"/>
              <a:t> erhöhen können</a:t>
            </a:r>
            <a:endParaRPr lang="de-DE" dirty="0">
              <a:solidFill>
                <a:srgbClr val="374151"/>
              </a:solidFill>
              <a:latin typeface="Söhne"/>
              <a:sym typeface="Wingdings" panose="05000000000000000000" pitchFamily="2" charset="2"/>
            </a:endParaRPr>
          </a:p>
          <a:p>
            <a:pPr marL="298450" lvl="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Perspektiven/Diskussion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177578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dirty="0"/>
              <a:t>Bewältigung externer Herausforderungen: Tatsächlich weisen viele Diskussionen auf die Herausforderungen hin, die durch externe Faktoren wie KITA- und Schulzeiten entstehen können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4-Tage-Woche kann diese Herausforderungen verstärken, da die Arbeitszeit nun weniger mit diesen externen Zeitplänen übereinstimmt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374151"/>
              </a:solidFill>
              <a:latin typeface="Söhne"/>
              <a:sym typeface="Wingdings" panose="05000000000000000000" pitchFamily="2" charset="2"/>
            </a:endParaRPr>
          </a:p>
          <a:p>
            <a:pPr marL="298450" lvl="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Perspektiven/Diskussion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151582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3467798"/>
          </a:xfrm>
        </p:spPr>
        <p:txBody>
          <a:bodyPr/>
          <a:lstStyle/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u="sng" dirty="0"/>
              <a:t>Auswirkungen auf die Produktivität:</a:t>
            </a:r>
            <a:r>
              <a:rPr lang="de-DE" dirty="0"/>
              <a:t> Wie beeinflusst die 4-Tage-Woche die Produktivität? Gibt es Branchen oder Arten von Arbeit, bei denen sie effektiver ist als andere?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u="sng" dirty="0"/>
              <a:t>Auswirkungen auf das Wohlbefinden der </a:t>
            </a:r>
            <a:r>
              <a:rPr lang="de-DE" u="sng" dirty="0" err="1"/>
              <a:t>Mitarbeiter:innen</a:t>
            </a:r>
            <a:r>
              <a:rPr lang="de-DE" u="sng" dirty="0"/>
              <a:t>:</a:t>
            </a:r>
            <a:r>
              <a:rPr lang="de-DE" dirty="0"/>
              <a:t> Wie wirkt sich die 4-Tage-Woche auf die Zufriedenheit und das allgemeine Wohlbefinden der </a:t>
            </a:r>
            <a:r>
              <a:rPr lang="de-DE" dirty="0" err="1"/>
              <a:t>Mitarbeiter:innen</a:t>
            </a:r>
            <a:r>
              <a:rPr lang="de-DE" dirty="0"/>
              <a:t> aus? 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u="sng" dirty="0"/>
              <a:t>Auswirkungen auf die Gesundheit:</a:t>
            </a:r>
            <a:r>
              <a:rPr lang="de-DE" dirty="0"/>
              <a:t> Gibt es Auswirkungen auf die physische und mentale Gesundheit der </a:t>
            </a:r>
            <a:r>
              <a:rPr lang="de-DE" dirty="0" err="1"/>
              <a:t>Mitarbeiter:innen</a:t>
            </a:r>
            <a:r>
              <a:rPr lang="de-DE" dirty="0"/>
              <a:t>, die mit einer 4-Tage-Woche verbunden sind?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u="sng" dirty="0"/>
              <a:t>Anpassungsfähigkeit der Unternehmen:</a:t>
            </a:r>
            <a:r>
              <a:rPr lang="de-DE" dirty="0"/>
              <a:t> Welche Herausforderungen könnten Unternehmen bei der Umstellung auf eine 4-Tage-Woche haben und wie könnten diese Herausforderungen bewältigt werden?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u="sng" dirty="0"/>
              <a:t>Langfristige Auswirkungen:</a:t>
            </a:r>
            <a:r>
              <a:rPr lang="de-DE" dirty="0"/>
              <a:t> Wie könnten die langfristigen Auswirkungen einer 4-Tage-Woche auf </a:t>
            </a:r>
            <a:r>
              <a:rPr lang="de-DE" dirty="0" err="1"/>
              <a:t>Mitarbeiter:innen</a:t>
            </a:r>
            <a:r>
              <a:rPr lang="de-DE" dirty="0"/>
              <a:t>, Unternehmen und die Gesellschaft aussehen?</a:t>
            </a:r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Perspektiven/zukünftige Forschung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136446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3467798"/>
          </a:xfrm>
        </p:spPr>
        <p:txBody>
          <a:bodyPr/>
          <a:lstStyle/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Die Forschung sollte stärker auf aktuelle Aspekte fokussieren, da die meisten Studien auf Daten aus den 1970er Jahren basieren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Längsschnittstudien sind erforderlich, um besser zu verstehen, ob die Effekte der 4-Tage-Arbeitswoche (positiv und negativ) beständig sind oder im Laufe der Zeit nachlassen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Zukünftige Studien sollten größere und heterogenere Stichproben umfassen, um besser zu verstehen, welche Mitarbeiter, Organisationen oder Positionen am besten für eine 4-Tage-Arbeitswoche geeignet sind</a:t>
            </a:r>
          </a:p>
          <a:p>
            <a:pPr marL="12700" lvl="0" indent="0">
              <a:buNone/>
            </a:pPr>
            <a:endParaRPr lang="de-DE" sz="1500" dirty="0">
              <a:solidFill>
                <a:schemeClr val="tx1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2700" lvl="0" indent="0" algn="ctr">
              <a:buNone/>
            </a:pPr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Verschiedene Organisationen, verschiedene Arbeitszeitlösungen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Perspektiven/zukünftige Forschung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E2CD21FF-2A2B-2447-7737-AE62CA22273E}"/>
              </a:ext>
            </a:extLst>
          </p:cNvPr>
          <p:cNvSpPr/>
          <p:nvPr/>
        </p:nvSpPr>
        <p:spPr>
          <a:xfrm>
            <a:off x="4423298" y="3254991"/>
            <a:ext cx="286603" cy="5041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6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59F683-CBDC-E020-B053-5AD2A472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80" y="224084"/>
            <a:ext cx="7144053" cy="407985"/>
          </a:xfrm>
        </p:spPr>
        <p:txBody>
          <a:bodyPr>
            <a:noAutofit/>
          </a:bodyPr>
          <a:lstStyle/>
          <a:p>
            <a:pPr>
              <a:spcBef>
                <a:spcPts val="750"/>
              </a:spcBef>
            </a:pPr>
            <a:r>
              <a:rPr lang="de-DE" sz="2400" dirty="0" err="1">
                <a:ea typeface="+mn-ea"/>
              </a:rPr>
              <a:t>InnoFARM</a:t>
            </a:r>
            <a:r>
              <a:rPr lang="de-DE" sz="2400" dirty="0">
                <a:ea typeface="+mn-ea"/>
              </a:rPr>
              <a:t> Stammtische 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F4DA156-3204-4069-BDF0-B439E5ED1ED2}"/>
              </a:ext>
            </a:extLst>
          </p:cNvPr>
          <p:cNvSpPr/>
          <p:nvPr/>
        </p:nvSpPr>
        <p:spPr>
          <a:xfrm>
            <a:off x="458480" y="1205523"/>
            <a:ext cx="1583262" cy="320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solidFill>
                  <a:schemeClr val="tx1"/>
                </a:solidFill>
                <a:cs typeface="Calibri"/>
              </a:rPr>
              <a:t>Datum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433E3A3-5E9B-CAC2-8E7C-824C9C66932B}"/>
              </a:ext>
            </a:extLst>
          </p:cNvPr>
          <p:cNvSpPr/>
          <p:nvPr/>
        </p:nvSpPr>
        <p:spPr>
          <a:xfrm>
            <a:off x="458112" y="2289795"/>
            <a:ext cx="1583262" cy="320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solidFill>
                  <a:schemeClr val="accent3"/>
                </a:solidFill>
                <a:cs typeface="Calibri"/>
              </a:rPr>
              <a:t>27. April 2023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E6C3ADC-78DC-8A4F-A882-22EAB82DB6F2}"/>
              </a:ext>
            </a:extLst>
          </p:cNvPr>
          <p:cNvSpPr/>
          <p:nvPr/>
        </p:nvSpPr>
        <p:spPr>
          <a:xfrm>
            <a:off x="458112" y="3436794"/>
            <a:ext cx="1583262" cy="3208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cs typeface="Calibri"/>
              </a:rPr>
              <a:t>07. September 2023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E8AB56B-CF5B-6BA8-EC7F-253F8EB32ED4}"/>
              </a:ext>
            </a:extLst>
          </p:cNvPr>
          <p:cNvSpPr/>
          <p:nvPr/>
        </p:nvSpPr>
        <p:spPr>
          <a:xfrm>
            <a:off x="458112" y="4007632"/>
            <a:ext cx="1583262" cy="3208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cs typeface="Calibri"/>
              </a:rPr>
              <a:t>16. November 2023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E629A36-F8CF-08FE-5A14-FF3EAD103754}"/>
              </a:ext>
            </a:extLst>
          </p:cNvPr>
          <p:cNvSpPr/>
          <p:nvPr/>
        </p:nvSpPr>
        <p:spPr>
          <a:xfrm>
            <a:off x="2282895" y="1205523"/>
            <a:ext cx="6402625" cy="3237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solidFill>
                  <a:schemeClr val="tx1"/>
                </a:solidFill>
                <a:cs typeface="Calibri"/>
              </a:rPr>
              <a:t>Thema &amp; </a:t>
            </a:r>
            <a:r>
              <a:rPr lang="en-US" sz="1100" b="1" dirty="0" err="1">
                <a:solidFill>
                  <a:schemeClr val="tx1"/>
                </a:solidFill>
                <a:cs typeface="Calibri"/>
              </a:rPr>
              <a:t>Veranstaltungsort</a:t>
            </a:r>
            <a:endParaRPr lang="en-US" sz="11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3C6050C0-316F-340A-A09F-7B5E296CA8DC}"/>
              </a:ext>
            </a:extLst>
          </p:cNvPr>
          <p:cNvSpPr/>
          <p:nvPr/>
        </p:nvSpPr>
        <p:spPr>
          <a:xfrm>
            <a:off x="2291687" y="2201102"/>
            <a:ext cx="6402625" cy="499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1100" b="1" dirty="0">
                <a:solidFill>
                  <a:schemeClr val="accent3"/>
                </a:solidFill>
                <a:cs typeface="Calibri"/>
              </a:rPr>
              <a:t>Neue Entscheidungswege</a:t>
            </a:r>
            <a:endParaRPr lang="en-US" sz="1100" b="1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de-DE" sz="1100" dirty="0">
                <a:solidFill>
                  <a:schemeClr val="accent3"/>
                </a:solidFill>
                <a:cs typeface="Calibri"/>
              </a:rPr>
              <a:t>Referent: Sonja Maier, Veranstaltungsort: SEALABLE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6C2B9782-58F4-56D4-F522-61D077F8C9C5}"/>
              </a:ext>
            </a:extLst>
          </p:cNvPr>
          <p:cNvSpPr/>
          <p:nvPr/>
        </p:nvSpPr>
        <p:spPr>
          <a:xfrm>
            <a:off x="2282892" y="2785984"/>
            <a:ext cx="6402625" cy="499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1100" b="1" dirty="0">
                <a:solidFill>
                  <a:schemeClr val="accent3"/>
                </a:solidFill>
                <a:cs typeface="Calibri"/>
              </a:rPr>
              <a:t>Wissenschafts-Stammtisch: Die 4-Tage-Woche: Fakten, Erfahrungen und Perspektiven</a:t>
            </a:r>
            <a:endParaRPr lang="en-US" sz="1100" b="1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de-DE" sz="1100" dirty="0">
                <a:solidFill>
                  <a:schemeClr val="accent3"/>
                </a:solidFill>
                <a:cs typeface="Calibri"/>
              </a:rPr>
              <a:t>Referent: Univ.-Prof. Dr. Simon Oertel, Veranstaltungsort: TU Ilmenau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68BDA26-3577-96AF-B4CE-332FA1E670DE}"/>
              </a:ext>
            </a:extLst>
          </p:cNvPr>
          <p:cNvSpPr/>
          <p:nvPr/>
        </p:nvSpPr>
        <p:spPr>
          <a:xfrm>
            <a:off x="2282892" y="3352141"/>
            <a:ext cx="6402625" cy="4995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1100" b="1" dirty="0">
                <a:solidFill>
                  <a:schemeClr val="tx1"/>
                </a:solidFill>
                <a:cs typeface="Calibri"/>
              </a:rPr>
              <a:t>Mental Health in Zeiten von New Work – Von Buzzwords zu Konkreten Anwendungen</a:t>
            </a:r>
            <a:endParaRPr lang="en-US" sz="11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de-DE" sz="1100" dirty="0">
                <a:solidFill>
                  <a:schemeClr val="tx1"/>
                </a:solidFill>
                <a:cs typeface="Calibri"/>
              </a:rPr>
              <a:t>Referent: Dipl.-Kommunikationspsychologe Marcel </a:t>
            </a:r>
            <a:r>
              <a:rPr lang="de-DE" sz="1100" dirty="0" err="1">
                <a:solidFill>
                  <a:schemeClr val="tx1"/>
                </a:solidFill>
                <a:cs typeface="Calibri"/>
              </a:rPr>
              <a:t>Wich</a:t>
            </a:r>
            <a:r>
              <a:rPr lang="de-DE" sz="1100" dirty="0">
                <a:solidFill>
                  <a:schemeClr val="tx1"/>
                </a:solidFill>
                <a:cs typeface="Calibri"/>
              </a:rPr>
              <a:t>, Veranstaltungsort: </a:t>
            </a:r>
            <a:r>
              <a:rPr lang="de-DE" sz="1100" dirty="0" err="1">
                <a:solidFill>
                  <a:schemeClr val="tx1"/>
                </a:solidFill>
                <a:cs typeface="Calibri"/>
              </a:rPr>
              <a:t>KrämerLoft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F3B0475-3FB1-75D5-21E2-50CA66B16D72}"/>
              </a:ext>
            </a:extLst>
          </p:cNvPr>
          <p:cNvSpPr/>
          <p:nvPr/>
        </p:nvSpPr>
        <p:spPr>
          <a:xfrm>
            <a:off x="2282892" y="3918298"/>
            <a:ext cx="6402625" cy="4995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1100" b="1" dirty="0">
                <a:solidFill>
                  <a:schemeClr val="tx1"/>
                </a:solidFill>
                <a:cs typeface="Calibri"/>
              </a:rPr>
              <a:t>Digitale Transformation</a:t>
            </a:r>
            <a:endParaRPr lang="en-US" sz="11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de-DE" sz="1100" dirty="0">
                <a:solidFill>
                  <a:schemeClr val="tx1"/>
                </a:solidFill>
                <a:cs typeface="Calibri"/>
              </a:rPr>
              <a:t>Referent: M. Eng. Maximilian Günther, Veranstaltungsort: TU Ilmenau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F6B467ED-528A-4F6F-A96E-323C33918CC4}"/>
              </a:ext>
            </a:extLst>
          </p:cNvPr>
          <p:cNvSpPr/>
          <p:nvPr/>
        </p:nvSpPr>
        <p:spPr>
          <a:xfrm>
            <a:off x="458112" y="2853403"/>
            <a:ext cx="1583262" cy="320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solidFill>
                  <a:schemeClr val="accent3"/>
                </a:solidFill>
                <a:cs typeface="Calibri"/>
              </a:rPr>
              <a:t>01. </a:t>
            </a:r>
            <a:r>
              <a:rPr lang="en-US" sz="1100" b="1" dirty="0" err="1">
                <a:solidFill>
                  <a:schemeClr val="accent3"/>
                </a:solidFill>
                <a:cs typeface="Calibri"/>
              </a:rPr>
              <a:t>Juli</a:t>
            </a:r>
            <a:r>
              <a:rPr lang="en-US" sz="1100" b="1" dirty="0">
                <a:solidFill>
                  <a:schemeClr val="accent3"/>
                </a:solidFill>
                <a:cs typeface="Calibri"/>
              </a:rPr>
              <a:t> 2023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1E80AFC-0240-4F5B-B22C-E70EF5D1F535}"/>
              </a:ext>
            </a:extLst>
          </p:cNvPr>
          <p:cNvSpPr/>
          <p:nvPr/>
        </p:nvSpPr>
        <p:spPr>
          <a:xfrm>
            <a:off x="2282892" y="1625583"/>
            <a:ext cx="6402625" cy="499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1100" b="1" dirty="0">
                <a:solidFill>
                  <a:schemeClr val="accent3"/>
                </a:solidFill>
                <a:cs typeface="Calibri"/>
              </a:rPr>
              <a:t>Kommunikation gut gestalten</a:t>
            </a:r>
            <a:endParaRPr lang="en-US" sz="1100" b="1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de-DE" sz="1100" dirty="0">
                <a:solidFill>
                  <a:schemeClr val="accent3"/>
                </a:solidFill>
                <a:cs typeface="Calibri"/>
              </a:rPr>
              <a:t>Referent: Martin Lampert (Personal- u. Organisationsentwicklung), Veranstaltungsort: DEGUMA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84630AF1-0591-4F69-9BF2-46CB85A84B0C}"/>
              </a:ext>
            </a:extLst>
          </p:cNvPr>
          <p:cNvSpPr/>
          <p:nvPr/>
        </p:nvSpPr>
        <p:spPr>
          <a:xfrm>
            <a:off x="458112" y="1709878"/>
            <a:ext cx="1583262" cy="320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 b="1" dirty="0">
                <a:solidFill>
                  <a:schemeClr val="accent3"/>
                </a:solidFill>
                <a:cs typeface="Calibri"/>
              </a:rPr>
              <a:t>26. </a:t>
            </a:r>
            <a:r>
              <a:rPr lang="en-US" sz="1100" b="1" dirty="0" err="1">
                <a:solidFill>
                  <a:schemeClr val="accent3"/>
                </a:solidFill>
                <a:cs typeface="Calibri"/>
              </a:rPr>
              <a:t>Januar</a:t>
            </a:r>
            <a:r>
              <a:rPr lang="en-US" sz="1100" b="1" dirty="0">
                <a:solidFill>
                  <a:schemeClr val="accent3"/>
                </a:solidFill>
                <a:cs typeface="Calibri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206648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DBAE37D-033A-41C2-9711-91F85362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t>20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F39FEDE-C03F-4111-8F44-EB069685C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962442"/>
            <a:ext cx="8262511" cy="3847830"/>
          </a:xfrm>
        </p:spPr>
        <p:txBody>
          <a:bodyPr/>
          <a:lstStyle/>
          <a:p>
            <a:pPr marL="12700" indent="0">
              <a:buNone/>
            </a:pPr>
            <a:r>
              <a:rPr lang="en-US" sz="1000" dirty="0"/>
              <a:t>Allen, R. E., &amp; Hawes, D. K. (1979). Attitudes toward work, leisure and the four day workweek. Human Resource Management, 18(1), 5.</a:t>
            </a:r>
          </a:p>
          <a:p>
            <a:pPr marL="12700" indent="0">
              <a:buNone/>
            </a:pPr>
            <a:r>
              <a:rPr lang="en-US" sz="1000" dirty="0"/>
              <a:t>Campbell, T. T. (2023). The four-day work week: a chronological, systematic review of the academic literature. Management Review Quarterly, 1-17.</a:t>
            </a:r>
          </a:p>
          <a:p>
            <a:pPr marL="12700" indent="0">
              <a:buNone/>
            </a:pPr>
            <a:r>
              <a:rPr lang="en-US" sz="1000" dirty="0"/>
              <a:t>Delaney, H., &amp; Casey, C. (2022). The promise of a four-day week? A critical appraisal of a management-led initiative. Employee Relations: The International Journal, 44(1), 176-190.</a:t>
            </a:r>
          </a:p>
          <a:p>
            <a:pPr marL="12700" indent="0">
              <a:buNone/>
            </a:pPr>
            <a:r>
              <a:rPr lang="en-US" sz="1000" dirty="0"/>
              <a:t>Facer, R. L., &amp; Wadsworth, L. (2008). Alternative work schedules and work–family balance: A research note. Review of Public Personnel Administration, 28(2), 166-177.</a:t>
            </a:r>
          </a:p>
          <a:p>
            <a:pPr marL="12700" indent="0">
              <a:buNone/>
            </a:pPr>
            <a:r>
              <a:rPr lang="en-US" sz="1000" dirty="0"/>
              <a:t>Golden, L. (2012). The effects of working time on productivity and firm performance, research synthesis paper. International Labor Organization (ILO) Conditions of Work and Employment Series, (33).</a:t>
            </a:r>
          </a:p>
          <a:p>
            <a:pPr marL="12700" indent="0">
              <a:buNone/>
            </a:pPr>
            <a:r>
              <a:rPr lang="en-US" sz="1000" dirty="0"/>
              <a:t>Hedges, J. N. (1971). A look at the 4-day workweek. Monthly Labor Review, 33-37.</a:t>
            </a:r>
          </a:p>
          <a:p>
            <a:pPr marL="12700" indent="0">
              <a:buNone/>
            </a:pPr>
            <a:r>
              <a:rPr lang="en-US" sz="1000" dirty="0"/>
              <a:t>Mahoney, T. A., Newman, J. M., &amp; Frost, P. J. (1975). Workers' perceptions of the four-day week. California Management Review, 18(1), 31-35.</a:t>
            </a:r>
          </a:p>
          <a:p>
            <a:pPr marL="12700" indent="0">
              <a:buNone/>
            </a:pPr>
            <a:r>
              <a:rPr lang="en-US" sz="1000" dirty="0"/>
              <a:t>Spicer, Z., &amp; Lyons, J. (2023). Small town, short work week: evaluating the Effects of a compressed work Week Pilot in Zorra, Ontario, Canada. State and Local Government Review, 55(1), 73-81.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A96A7B-EB3C-49BD-B206-7B68DADF37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600" y="234841"/>
            <a:ext cx="8226000" cy="504156"/>
          </a:xfrm>
        </p:spPr>
        <p:txBody>
          <a:bodyPr/>
          <a:lstStyle/>
          <a:p>
            <a:r>
              <a:rPr lang="de-DE" sz="2400" dirty="0"/>
              <a:t>Literatur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3F68D4-093E-4781-9746-C486369545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199092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Vielen Dank für Ihre Aufmerksamkeit!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9D3108-DA05-4477-9A2F-4F3FE434F56D}"/>
              </a:ext>
            </a:extLst>
          </p:cNvPr>
          <p:cNvSpPr/>
          <p:nvPr/>
        </p:nvSpPr>
        <p:spPr>
          <a:xfrm>
            <a:off x="460799" y="857745"/>
            <a:ext cx="4753997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003359"/>
                </a:solidFill>
              </a:rPr>
              <a:t>simon.oertel@tu-ilmenau.de| www.tu-ilmenau.de</a:t>
            </a:r>
          </a:p>
        </p:txBody>
      </p:sp>
    </p:spTree>
    <p:extLst>
      <p:ext uri="{BB962C8B-B14F-4D97-AF65-F5344CB8AC3E}">
        <p14:creationId xmlns:p14="http://schemas.microsoft.com/office/powerpoint/2010/main" val="168958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Was ist eigentlich die 4-Tage-Woche?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2700" lvl="0" indent="0">
              <a:buNone/>
            </a:pPr>
            <a:endParaRPr lang="de-DE" dirty="0"/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A1D579-1D99-4ABE-571C-76EF7827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8" t="28020" r="6304" b="14976"/>
          <a:stretch/>
        </p:blipFill>
        <p:spPr>
          <a:xfrm>
            <a:off x="546652" y="1441174"/>
            <a:ext cx="8020878" cy="293204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B8B40DB-2BE2-E945-2204-9DB06E555881}"/>
              </a:ext>
            </a:extLst>
          </p:cNvPr>
          <p:cNvSpPr txBox="1"/>
          <p:nvPr/>
        </p:nvSpPr>
        <p:spPr>
          <a:xfrm>
            <a:off x="546652" y="4187924"/>
            <a:ext cx="4577508" cy="453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>
              <a:buNone/>
            </a:pPr>
            <a:r>
              <a:rPr lang="de-DE" sz="1000" dirty="0"/>
              <a:t>Quelle: Google Books </a:t>
            </a:r>
            <a:r>
              <a:rPr lang="de-DE" sz="1000" dirty="0" err="1"/>
              <a:t>Ngram</a:t>
            </a:r>
            <a:r>
              <a:rPr lang="de-DE" sz="1000" dirty="0"/>
              <a:t> Viewer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810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Was ist eigentlich die 4-Tage-Woche?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2700" lvl="0" indent="0">
              <a:buNone/>
            </a:pPr>
            <a:endParaRPr lang="de-DE" dirty="0"/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6C9221-7CFD-A0FD-4185-A76B993FC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1" t="27826" r="5078" b="14589"/>
          <a:stretch/>
        </p:blipFill>
        <p:spPr>
          <a:xfrm>
            <a:off x="453600" y="1431235"/>
            <a:ext cx="8198610" cy="2952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03DF12-482C-DC35-BEE7-B0FC9BFABB6B}"/>
              </a:ext>
            </a:extLst>
          </p:cNvPr>
          <p:cNvSpPr txBox="1"/>
          <p:nvPr/>
        </p:nvSpPr>
        <p:spPr>
          <a:xfrm>
            <a:off x="546652" y="4187924"/>
            <a:ext cx="4577508" cy="453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>
              <a:buNone/>
            </a:pPr>
            <a:r>
              <a:rPr lang="de-DE" sz="1000" dirty="0"/>
              <a:t>Quelle: Google Books </a:t>
            </a:r>
            <a:r>
              <a:rPr lang="de-DE" sz="1000" dirty="0" err="1"/>
              <a:t>Ngram</a:t>
            </a:r>
            <a:r>
              <a:rPr lang="de-DE" sz="1000" dirty="0"/>
              <a:t> Viewer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776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Was ist eigentlich die 4-Tage-Woche?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Chat GPT-4: „Die 4-Tage-Woche bezieht sich auf ein alternatives Arbeitsarrangement, bei der ein Mitarbeiter statt der traditionellen fünf Tage pro Woche nur vier Tage arbeitet. Die genaue Ausgestaltung der 4-Tage-Woche kann variieren. In einigen Fällen arbeiten Menschen für längere Zeiträume an diesen vier Tagen, so dass sie immer noch eine 40-Stunden-Woche erreichen. In anderen Fällen reduziert die 4-Tage-Woche die gesamte wöchentliche Arbeitszeit auf etwa 32 Stunden.“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14516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9" y="972000"/>
            <a:ext cx="7968342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Die 4-Tage-Woche eine neue Erfindung?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Historisch: 19. und frühen 20. Jahrhundert arbeiteten viele Menschen in Industrieländern sechs oder sogar sieben Tage pro Woche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Fünf-Tage-Woche mit zwei Ruhetagen</a:t>
            </a:r>
            <a:endParaRPr lang="de-DE" dirty="0">
              <a:sym typeface="Wingdings" panose="05000000000000000000" pitchFamily="2" charset="2"/>
            </a:endParaRP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Ursprung der 4-Tage-Arbeitswoche geht auf die 1950er Jahre in den USA zurück.</a:t>
            </a:r>
          </a:p>
          <a:p>
            <a:pPr marL="628650" lvl="2" indent="0">
              <a:buNone/>
            </a:pPr>
            <a:endParaRPr lang="de-DE" dirty="0">
              <a:solidFill>
                <a:srgbClr val="00335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2" indent="0" algn="just">
              <a:buNone/>
            </a:pPr>
            <a:endParaRPr lang="de-DE" sz="1400" i="1" dirty="0">
              <a:solidFill>
                <a:srgbClr val="00335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2" indent="0" algn="just">
              <a:buNone/>
            </a:pPr>
            <a:r>
              <a:rPr lang="de-DE" sz="1400" i="1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4-Tage-Arbeitswoche hat die Fantasie der Öffentlichkeit geweckt. Sie hat das Management fasziniert und gewinnt vorsichtige Unterstützung von Gewerkschaftsorganisationen. Aber die große Frage bleibt unbeantwortet: Steht ein Durchbruch von einer 5-Tage- zu einer 4-Tage-Woche unmittelbar bevor? (Hedges, 1971, S. 33)</a:t>
            </a:r>
          </a:p>
          <a:p>
            <a:pPr marL="0" lvl="2" indent="0" algn="just">
              <a:buNone/>
            </a:pPr>
            <a:r>
              <a:rPr lang="en-US" sz="1000" i="1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Hedges, J. N. (1971). A look at the 4-day workweek. Monthly Labor Review, 33-37.</a:t>
            </a:r>
            <a:endParaRPr lang="de-DE" sz="1000" i="1" dirty="0">
              <a:solidFill>
                <a:srgbClr val="00335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166119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9" y="972000"/>
            <a:ext cx="5761706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Die 4-Tage-Woche – was soll das?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4-Tage-Woche: Wiedererwecktes Interesse in den letzten Jahren weltweit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Kosteneinsparungen: 2008  Utah schickt einen Großteil seiner </a:t>
            </a:r>
            <a:r>
              <a:rPr lang="de-DE" sz="1600" dirty="0" err="1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Beamt:innen</a:t>
            </a:r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die 4-Tage-Woche um Energie zu sparen; </a:t>
            </a:r>
            <a:r>
              <a:rPr lang="de-DE" sz="1600" dirty="0" err="1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Beamt:innen</a:t>
            </a:r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arbeiten an den vier Tagen jeweils 10 Stunden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Britischen Pilotprogramm für eine 4-Tage-Woche (61 Unternehmen, ~2900 MA, 06-12/2022)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Island: Eine Studie mit 2.500 Teilnehmern verzeichnet Steigerungen der Produktivität und des Wohlbefindens, trotz moderater Arbeitszeitverkürzung (Campbell, 2023)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3B615D-58C9-228B-F996-2054D2D9F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68" t="22648" r="30275" b="9679"/>
          <a:stretch/>
        </p:blipFill>
        <p:spPr>
          <a:xfrm>
            <a:off x="6200384" y="903332"/>
            <a:ext cx="2592888" cy="34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Die 4-Tage-Woche in der Forschung</a:t>
            </a:r>
            <a:endParaRPr lang="de-DE" dirty="0"/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de-DE" dirty="0"/>
              <a:t>Die Mehrheit der Artikel berichtet über günstige Ergebnisse einer 4-Tage-Arbeitswoche (Campbell, 2023; Delaney &amp; Casey, 2022; </a:t>
            </a:r>
            <a:r>
              <a:rPr lang="de-DE" dirty="0" err="1"/>
              <a:t>Facer</a:t>
            </a:r>
            <a:r>
              <a:rPr lang="de-DE" dirty="0"/>
              <a:t> &amp; Wadsworth, 2008; Golden, 2012; </a:t>
            </a:r>
            <a:r>
              <a:rPr lang="de-DE" dirty="0" err="1"/>
              <a:t>Spicer</a:t>
            </a:r>
            <a:r>
              <a:rPr lang="de-DE" dirty="0"/>
              <a:t> &amp; Lyons, 2023)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erhöhte Moral,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Produktivität,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Arbeitszufriedenheit,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verringerte Fluktuation und Fehlzeiten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gesenkte Pendelkosten und erleichtertes Recruiting</a:t>
            </a: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197968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488631-7422-4D9A-8B63-4708076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A9-7C11-B04D-BE6F-500EF6F49D2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A7715D-B17C-4FF7-A999-DC5A11DE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678" y="972000"/>
            <a:ext cx="8262511" cy="2042803"/>
          </a:xfrm>
        </p:spPr>
        <p:txBody>
          <a:bodyPr/>
          <a:lstStyle/>
          <a:p>
            <a:pPr marL="12700" indent="0">
              <a:buNone/>
            </a:pPr>
            <a:r>
              <a:rPr lang="de-DE" b="1" dirty="0"/>
              <a:t>Die 4-Tage-Woche in der Forschung</a:t>
            </a:r>
            <a:endParaRPr lang="de-DE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de-DE" dirty="0"/>
              <a:t>Bei der 4-Tage-Arbeitswoche wurden aber auch Probleme festgestellt                        (Campbell, 2023; </a:t>
            </a:r>
            <a:r>
              <a:rPr lang="de-DE" dirty="0" err="1"/>
              <a:t>Spicer</a:t>
            </a:r>
            <a:r>
              <a:rPr lang="de-DE" dirty="0"/>
              <a:t> &amp; Lyons, 2023):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Erschöpfung,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Planungsprobleme,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Kinderbetreuungsprobleme, </a:t>
            </a:r>
          </a:p>
          <a:p>
            <a:pPr marL="914400" lvl="2" indent="-285750"/>
            <a:r>
              <a:rPr lang="de-DE" sz="1600" dirty="0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Agenturprobleme (Überwachung)</a:t>
            </a:r>
            <a:endParaRPr lang="de-DE" sz="1600" dirty="0">
              <a:solidFill>
                <a:srgbClr val="00335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lvl="1" indent="-285750"/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6D28E-72FF-4078-A107-31AA703D0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400" dirty="0"/>
              <a:t>Fakten</a:t>
            </a:r>
          </a:p>
          <a:p>
            <a:endParaRPr lang="de-DE" sz="2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2BFCF6-DDC3-4D5C-B08C-FBA68661796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Simon Oertel (simon.oertel@tu-ilmenau.de)</a:t>
            </a:r>
          </a:p>
        </p:txBody>
      </p:sp>
    </p:spTree>
    <p:extLst>
      <p:ext uri="{BB962C8B-B14F-4D97-AF65-F5344CB8AC3E}">
        <p14:creationId xmlns:p14="http://schemas.microsoft.com/office/powerpoint/2010/main" val="401569991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_TU_Ilmenau">
  <a:themeElements>
    <a:clrScheme name="TU Ilmenau">
      <a:dk1>
        <a:srgbClr val="004479"/>
      </a:dk1>
      <a:lt1>
        <a:srgbClr val="FFFFFF"/>
      </a:lt1>
      <a:dk2>
        <a:srgbClr val="003358"/>
      </a:dk2>
      <a:lt2>
        <a:srgbClr val="E7E6E6"/>
      </a:lt2>
      <a:accent1>
        <a:srgbClr val="FF7C00"/>
      </a:accent1>
      <a:accent2>
        <a:srgbClr val="22B5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3358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>
        <a:spAutoFit/>
      </a:bodyPr>
      <a:lstStyle>
        <a:defPPr marL="12700" algn="l">
          <a:lnSpc>
            <a:spcPts val="2300"/>
          </a:lnSpc>
          <a:spcBef>
            <a:spcPts val="480"/>
          </a:spcBef>
          <a:defRPr sz="1600" b="1" spc="-5" dirty="0">
            <a:solidFill>
              <a:srgbClr val="003358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_TUI_16zu9_NEU" id="{41E4DB29-444F-4E79-9A5A-9BDD16252F56}" vid="{49371515-4DE3-4D3A-93DC-710F93D183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4AD71F30A33F49902305D4D8FCFC04" ma:contentTypeVersion="0" ma:contentTypeDescription="Ein neues Dokument erstellen." ma:contentTypeScope="" ma:versionID="c369461af7e8326ed1404906e80559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686dcd11d120f5ddbaa988a62e2b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AB91B-9693-484F-85D5-030E0441B3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5B18-4A5B-4831-9F2C-E8B177F57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3A51AE-C4EA-4C5C-97C9-18319B44A9D7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202102_PPT_Vorlage_16zu9</Template>
  <TotalTime>0</TotalTime>
  <Words>1798</Words>
  <Application>Microsoft Office PowerPoint</Application>
  <PresentationFormat>Bildschirmpräsentation (16:9)</PresentationFormat>
  <Paragraphs>194</Paragraphs>
  <Slides>21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Söhne</vt:lpstr>
      <vt:lpstr>Wingdings</vt:lpstr>
      <vt:lpstr>Design_TU_Ilmenau</vt:lpstr>
      <vt:lpstr>PowerPoint-Präsentation</vt:lpstr>
      <vt:lpstr>InnoFARM Stammtische 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harry.hoffmann</dc:creator>
  <cp:lastModifiedBy>Simon Oertel</cp:lastModifiedBy>
  <cp:revision>68</cp:revision>
  <cp:lastPrinted>2023-07-01T04:53:46Z</cp:lastPrinted>
  <dcterms:created xsi:type="dcterms:W3CDTF">2023-06-22T11:37:07Z</dcterms:created>
  <dcterms:modified xsi:type="dcterms:W3CDTF">2023-08-15T15:00:55Z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0x0101007E4AD71F30A33F49902305D4D8FCFC04</vt:lpwstr>
  </property>
</Properties>
</file>